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262" r:id="rId3"/>
    <p:sldId id="278" r:id="rId4"/>
    <p:sldId id="279" r:id="rId5"/>
    <p:sldId id="280" r:id="rId6"/>
    <p:sldId id="277" r:id="rId7"/>
    <p:sldId id="281" r:id="rId8"/>
    <p:sldId id="290" r:id="rId9"/>
    <p:sldId id="282" r:id="rId10"/>
    <p:sldId id="292" r:id="rId11"/>
    <p:sldId id="264" r:id="rId12"/>
    <p:sldId id="283" r:id="rId13"/>
    <p:sldId id="314" r:id="rId14"/>
    <p:sldId id="270" r:id="rId15"/>
    <p:sldId id="275" r:id="rId16"/>
    <p:sldId id="271" r:id="rId17"/>
    <p:sldId id="291" r:id="rId18"/>
    <p:sldId id="316" r:id="rId19"/>
    <p:sldId id="285" r:id="rId20"/>
    <p:sldId id="320" r:id="rId21"/>
    <p:sldId id="287" r:id="rId22"/>
    <p:sldId id="286" r:id="rId23"/>
    <p:sldId id="288" r:id="rId24"/>
    <p:sldId id="284" r:id="rId25"/>
    <p:sldId id="289" r:id="rId26"/>
    <p:sldId id="258" r:id="rId27"/>
    <p:sldId id="294" r:id="rId28"/>
    <p:sldId id="295" r:id="rId29"/>
    <p:sldId id="296" r:id="rId30"/>
    <p:sldId id="293" r:id="rId31"/>
    <p:sldId id="301" r:id="rId32"/>
    <p:sldId id="302" r:id="rId33"/>
    <p:sldId id="308" r:id="rId34"/>
    <p:sldId id="309" r:id="rId35"/>
    <p:sldId id="311" r:id="rId36"/>
    <p:sldId id="310" r:id="rId37"/>
    <p:sldId id="303" r:id="rId38"/>
    <p:sldId id="305" r:id="rId39"/>
    <p:sldId id="304" r:id="rId40"/>
    <p:sldId id="318" r:id="rId41"/>
    <p:sldId id="307" r:id="rId42"/>
    <p:sldId id="306" r:id="rId43"/>
    <p:sldId id="297" r:id="rId44"/>
    <p:sldId id="298" r:id="rId45"/>
    <p:sldId id="299" r:id="rId46"/>
    <p:sldId id="323" r:id="rId47"/>
    <p:sldId id="317" r:id="rId48"/>
    <p:sldId id="313" r:id="rId49"/>
    <p:sldId id="321" r:id="rId50"/>
    <p:sldId id="322" r:id="rId51"/>
    <p:sldId id="312" r:id="rId52"/>
    <p:sldId id="319" r:id="rId53"/>
    <p:sldId id="324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2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9813F9-BCB5-4E66-9753-B77835283299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BD71ED-3321-48A9-91A9-4555E8C41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977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D71ED-3321-48A9-91A9-4555E8C418B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152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D71ED-3321-48A9-91A9-4555E8C418B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179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D71ED-3321-48A9-91A9-4555E8C418B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073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D71ED-3321-48A9-91A9-4555E8C418B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66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961C4-933F-4A94-930E-27E66FD4538D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E3D71-D8DE-4748-8B23-99D61B2C6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345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961C4-933F-4A94-930E-27E66FD4538D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E3D71-D8DE-4748-8B23-99D61B2C6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557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961C4-933F-4A94-930E-27E66FD4538D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E3D71-D8DE-4748-8B23-99D61B2C6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18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961C4-933F-4A94-930E-27E66FD4538D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E3D71-D8DE-4748-8B23-99D61B2C6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038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961C4-933F-4A94-930E-27E66FD4538D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E3D71-D8DE-4748-8B23-99D61B2C6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891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961C4-933F-4A94-930E-27E66FD4538D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E3D71-D8DE-4748-8B23-99D61B2C6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518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961C4-933F-4A94-930E-27E66FD4538D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E3D71-D8DE-4748-8B23-99D61B2C6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165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961C4-933F-4A94-930E-27E66FD4538D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E3D71-D8DE-4748-8B23-99D61B2C6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00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961C4-933F-4A94-930E-27E66FD4538D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E3D71-D8DE-4748-8B23-99D61B2C6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447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961C4-933F-4A94-930E-27E66FD4538D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E3D71-D8DE-4748-8B23-99D61B2C6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967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961C4-933F-4A94-930E-27E66FD4538D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E3D71-D8DE-4748-8B23-99D61B2C6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05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961C4-933F-4A94-930E-27E66FD4538D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7E3D71-D8DE-4748-8B23-99D61B2C6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955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2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2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2.png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2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52.png"/><Relationship Id="rId5" Type="http://schemas.openxmlformats.org/officeDocument/2006/relationships/image" Target="../media/image51.jpg"/><Relationship Id="rId4" Type="http://schemas.openxmlformats.org/officeDocument/2006/relationships/notesSlide" Target="../notesSlides/notesSlide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2.png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2.png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2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2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2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2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2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2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2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2.png"/><Relationship Id="rId5" Type="http://schemas.openxmlformats.org/officeDocument/2006/relationships/image" Target="../media/image74.png"/><Relationship Id="rId4" Type="http://schemas.openxmlformats.org/officeDocument/2006/relationships/hyperlink" Target="https://www.thoughtco.com/climbing-facts-about-denali-756089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2.png"/><Relationship Id="rId4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9" y="1901627"/>
            <a:ext cx="7315437" cy="48579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4605" y="291787"/>
            <a:ext cx="108844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Lecture #3:</a:t>
            </a:r>
            <a:r>
              <a:rPr lang="en-US" sz="4400" b="1" dirty="0" smtClean="0"/>
              <a:t> </a:t>
            </a:r>
            <a:r>
              <a:rPr lang="en-US" sz="4800" dirty="0" smtClean="0"/>
              <a:t>A brief history of Denali National Park</a:t>
            </a:r>
          </a:p>
          <a:p>
            <a:r>
              <a:rPr lang="en-US" sz="4800" dirty="0" smtClean="0"/>
              <a:t> and mountaineering in the park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8139656" y="2427744"/>
            <a:ext cx="35283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IMG-Denali</a:t>
            </a:r>
          </a:p>
          <a:p>
            <a:r>
              <a:rPr lang="en-US" sz="2400" dirty="0"/>
              <a:t>Guide Orientation and Information</a:t>
            </a:r>
          </a:p>
          <a:p>
            <a:r>
              <a:rPr lang="en-US" sz="2400" dirty="0"/>
              <a:t>March 2019</a:t>
            </a:r>
          </a:p>
        </p:txBody>
      </p:sp>
      <p:sp>
        <p:nvSpPr>
          <p:cNvPr id="6" name="Rectangle 5"/>
          <p:cNvSpPr/>
          <p:nvPr/>
        </p:nvSpPr>
        <p:spPr>
          <a:xfrm>
            <a:off x="8210719" y="5019908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Dr. Daniel Mann</a:t>
            </a:r>
          </a:p>
          <a:p>
            <a:r>
              <a:rPr lang="en-US" dirty="0"/>
              <a:t>Department of Geosciences</a:t>
            </a:r>
          </a:p>
          <a:p>
            <a:r>
              <a:rPr lang="en-US" dirty="0"/>
              <a:t>University of Alaska</a:t>
            </a:r>
          </a:p>
          <a:p>
            <a:r>
              <a:rPr lang="en-US" dirty="0"/>
              <a:t>Fairbanks</a:t>
            </a:r>
          </a:p>
          <a:p>
            <a:r>
              <a:rPr lang="en-US" dirty="0"/>
              <a:t>99775</a:t>
            </a:r>
          </a:p>
          <a:p>
            <a:r>
              <a:rPr lang="en-US" dirty="0"/>
              <a:t>dhmann@alaska.edu</a:t>
            </a: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82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98"/>
    </mc:Choice>
    <mc:Fallback xmlns="">
      <p:transition spd="slow" advTm="20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957641"/>
            <a:ext cx="120139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Harry </a:t>
            </a:r>
            <a:r>
              <a:rPr lang="en-US" sz="2400" dirty="0" err="1"/>
              <a:t>Karstens</a:t>
            </a:r>
            <a:r>
              <a:rPr lang="en-US" sz="2400" dirty="0"/>
              <a:t> </a:t>
            </a:r>
            <a:r>
              <a:rPr lang="en-US" sz="2400" dirty="0" smtClean="0"/>
              <a:t>(1878 –1955) began packing loads over </a:t>
            </a:r>
            <a:r>
              <a:rPr lang="en-US" sz="2400" dirty="0" err="1" smtClean="0"/>
              <a:t>Chilkoot</a:t>
            </a:r>
            <a:r>
              <a:rPr lang="en-US" sz="2400" dirty="0" smtClean="0"/>
              <a:t> Pass during the Klondike Gold Rush in 1897. He ended up as the first superintendent </a:t>
            </a:r>
            <a:r>
              <a:rPr lang="en-US" sz="2400" dirty="0"/>
              <a:t>of Mount McKinley National Park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0525" y="1100201"/>
            <a:ext cx="3279210" cy="42729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675" y="1259762"/>
            <a:ext cx="4344406" cy="45815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05482" y="0"/>
            <a:ext cx="10951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Sheldon hired Harry </a:t>
            </a:r>
            <a:r>
              <a:rPr lang="en-US" sz="3600" dirty="0" err="1" smtClean="0"/>
              <a:t>Karstens</a:t>
            </a:r>
            <a:r>
              <a:rPr lang="en-US" sz="3600" dirty="0" smtClean="0"/>
              <a:t> as an assistant one winter while working in what is now Denali NP</a:t>
            </a:r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0984" y="3034514"/>
            <a:ext cx="4986108" cy="30103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41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68"/>
    </mc:Choice>
    <mc:Fallback xmlns="">
      <p:transition spd="slow" advTm="48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314" y="239968"/>
            <a:ext cx="118380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1917</a:t>
            </a:r>
            <a:r>
              <a:rPr lang="en-US" sz="3600" dirty="0" smtClean="0"/>
              <a:t>: Congress establishes </a:t>
            </a:r>
            <a:r>
              <a:rPr lang="en-US" sz="4000" dirty="0" smtClean="0"/>
              <a:t>Mount </a:t>
            </a:r>
          </a:p>
          <a:p>
            <a:r>
              <a:rPr lang="en-US" sz="4000" dirty="0" smtClean="0"/>
              <a:t>McKinley National Park</a:t>
            </a:r>
          </a:p>
          <a:p>
            <a:r>
              <a:rPr lang="en-US" sz="3600" dirty="0" smtClean="0"/>
              <a:t>as public park and game refuge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310" y="2363056"/>
            <a:ext cx="5633880" cy="42411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1175" y="614257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Mount McKinley, Mt. McKinley (later Denali) National Park, 1942, Bradford Washburn photograph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4247" y="152630"/>
            <a:ext cx="4409459" cy="661790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7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65"/>
    </mc:Choice>
    <mc:Fallback xmlns="">
      <p:transition spd="slow" advTm="18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734" y="1483242"/>
            <a:ext cx="9648476" cy="45227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4714" y="605451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NPS Photo, Denali National Park and Preserve Museum Collection, DENA 23554.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7677" y="-71920"/>
            <a:ext cx="107854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Construction of road to Wonder Lake on the north side of the Park began in 1923.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81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49"/>
    </mc:Choice>
    <mc:Fallback xmlns="">
      <p:transition spd="slow" advTm="17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912" y="834085"/>
            <a:ext cx="8670782" cy="59452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912" y="163834"/>
            <a:ext cx="97037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prstClr val="black"/>
                </a:solidFill>
              </a:rPr>
              <a:t>1923-4: </a:t>
            </a:r>
            <a:r>
              <a:rPr lang="en-US" sz="3200" dirty="0" smtClean="0">
                <a:solidFill>
                  <a:prstClr val="black"/>
                </a:solidFill>
              </a:rPr>
              <a:t>first concessioner in Denali NP: horse packing 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3782" y="2128205"/>
            <a:ext cx="4150283" cy="12828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43567" y="3411020"/>
            <a:ext cx="30704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newest concessioner in Park</a:t>
            </a:r>
            <a:endParaRPr lang="en-US" sz="20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16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90"/>
    </mc:Choice>
    <mc:Fallback xmlns="">
      <p:transition spd="slow" advTm="25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5202" y="387305"/>
            <a:ext cx="104288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1971</a:t>
            </a:r>
          </a:p>
          <a:p>
            <a:r>
              <a:rPr lang="en-US" sz="3200" b="1" dirty="0" smtClean="0"/>
              <a:t>Alaska Native Claims Settlement Act</a:t>
            </a:r>
          </a:p>
          <a:p>
            <a:r>
              <a:rPr lang="en-US" sz="3200" dirty="0" smtClean="0"/>
              <a:t>resolves long-standing issues re Native’s land claims in Alaska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830789" y="2963651"/>
            <a:ext cx="481599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80 million acres</a:t>
            </a:r>
          </a:p>
          <a:p>
            <a:r>
              <a:rPr lang="en-US" sz="2800" dirty="0"/>
              <a:t>t</a:t>
            </a:r>
            <a:r>
              <a:rPr lang="en-US" sz="2800" dirty="0" smtClean="0"/>
              <a:t>ransferred from State of Alaska</a:t>
            </a:r>
          </a:p>
          <a:p>
            <a:r>
              <a:rPr lang="en-US" sz="2800" dirty="0"/>
              <a:t>t</a:t>
            </a:r>
            <a:r>
              <a:rPr lang="en-US" sz="2800" dirty="0" smtClean="0"/>
              <a:t>o Department of Interior 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510425" y="4678475"/>
            <a:ext cx="111780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1980 </a:t>
            </a:r>
          </a:p>
          <a:p>
            <a:r>
              <a:rPr lang="en-US" sz="3200" dirty="0" smtClean="0"/>
              <a:t>after a lot of dithering in Washington DC, </a:t>
            </a:r>
            <a:r>
              <a:rPr lang="en-US" sz="3200" b="1" dirty="0" smtClean="0"/>
              <a:t>Alaska </a:t>
            </a:r>
            <a:r>
              <a:rPr lang="en-US" sz="3200" b="1" dirty="0"/>
              <a:t>National Interest Lands </a:t>
            </a:r>
            <a:r>
              <a:rPr lang="en-US" sz="3200" b="1" dirty="0" smtClean="0"/>
              <a:t>Conservation </a:t>
            </a:r>
            <a:r>
              <a:rPr lang="en-US" sz="3200" b="1" dirty="0"/>
              <a:t>Act (ANILCA</a:t>
            </a:r>
            <a:r>
              <a:rPr lang="en-US" sz="3200" b="1" dirty="0" smtClean="0"/>
              <a:t>) </a:t>
            </a:r>
            <a:r>
              <a:rPr lang="en-US" sz="3200" dirty="0" smtClean="0"/>
              <a:t>enacted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6830789" y="2787970"/>
            <a:ext cx="4815998" cy="173635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982478">
            <a:off x="4930267" y="2137730"/>
            <a:ext cx="1918208" cy="82083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197829">
            <a:off x="4916472" y="3841214"/>
            <a:ext cx="1859441" cy="120101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50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62"/>
    </mc:Choice>
    <mc:Fallback xmlns="">
      <p:transition spd="slow" advTm="33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136" y="137652"/>
            <a:ext cx="112481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the </a:t>
            </a:r>
            <a:r>
              <a:rPr lang="en-US" sz="4000" b="1" dirty="0" smtClean="0"/>
              <a:t>Alaska National Interest Lands Conservation Act (ANILCA) </a:t>
            </a:r>
            <a:r>
              <a:rPr lang="en-US" sz="4000" dirty="0" smtClean="0"/>
              <a:t>established the Denali National Preserve </a:t>
            </a:r>
            <a:r>
              <a:rPr lang="en-US" sz="4000" i="1" dirty="0" smtClean="0"/>
              <a:t>and</a:t>
            </a:r>
            <a:r>
              <a:rPr lang="en-US" sz="4000" dirty="0" smtClean="0"/>
              <a:t> the Denali Wilderness.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135" y="2076644"/>
            <a:ext cx="11560967" cy="41966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4935" y="6273275"/>
            <a:ext cx="1173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NPS photo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32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62"/>
    </mc:Choice>
    <mc:Fallback xmlns="">
      <p:transition spd="slow" advTm="20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40" y="749072"/>
            <a:ext cx="11111773" cy="45035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289" y="102741"/>
            <a:ext cx="9719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NPS’ missions change as our cultural values change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754" y="4313309"/>
            <a:ext cx="1793158" cy="24852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4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84"/>
    </mc:Choice>
    <mc:Fallback xmlns="">
      <p:transition spd="slow" advTm="51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4717" y="1331841"/>
            <a:ext cx="6858000" cy="53244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2064" y="2319390"/>
            <a:ext cx="45514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 smtClean="0"/>
              <a:t>Koyukon</a:t>
            </a:r>
            <a:r>
              <a:rPr lang="en-US" sz="4000" dirty="0" smtClean="0"/>
              <a:t> </a:t>
            </a:r>
            <a:r>
              <a:rPr lang="en-US" sz="4000" dirty="0"/>
              <a:t>Athabaskan people called the mountain </a:t>
            </a:r>
            <a:r>
              <a:rPr lang="en-US" sz="4000" dirty="0" err="1"/>
              <a:t>Deenaalee</a:t>
            </a:r>
            <a:r>
              <a:rPr lang="en-US" sz="4000" dirty="0"/>
              <a:t> (“the high one”)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5209" y="308224"/>
            <a:ext cx="63381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Naming the mountain</a:t>
            </a:r>
            <a:endParaRPr lang="en-US" sz="54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87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64"/>
    </mc:Choice>
    <mc:Fallback xmlns="">
      <p:transition spd="slow" advTm="20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1512" y="-115730"/>
            <a:ext cx="11113062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/>
              <a:t>1889</a:t>
            </a:r>
            <a:endParaRPr lang="en-US" sz="4400" dirty="0"/>
          </a:p>
          <a:p>
            <a:r>
              <a:rPr lang="en-US" sz="3600" dirty="0"/>
              <a:t>Prospector Frank </a:t>
            </a:r>
            <a:r>
              <a:rPr lang="en-US" sz="3600" dirty="0" err="1"/>
              <a:t>Densmore</a:t>
            </a:r>
            <a:r>
              <a:rPr lang="en-US" sz="3600" dirty="0"/>
              <a:t> </a:t>
            </a:r>
            <a:r>
              <a:rPr lang="en-US" sz="3600" dirty="0" smtClean="0"/>
              <a:t>names it "</a:t>
            </a:r>
            <a:r>
              <a:rPr lang="en-US" sz="3600" dirty="0" err="1" smtClean="0"/>
              <a:t>Densmore's</a:t>
            </a:r>
            <a:r>
              <a:rPr lang="en-US" sz="3600" dirty="0" smtClean="0"/>
              <a:t> </a:t>
            </a:r>
            <a:r>
              <a:rPr lang="en-US" sz="3600" dirty="0"/>
              <a:t>Mountain" after he </a:t>
            </a:r>
            <a:r>
              <a:rPr lang="en-US" sz="3600" dirty="0" smtClean="0"/>
              <a:t>approaches within </a:t>
            </a:r>
            <a:r>
              <a:rPr lang="en-US" sz="3600" dirty="0"/>
              <a:t>65 miles of the mountain.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9657" y="1820708"/>
            <a:ext cx="6493949" cy="48511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897669" y="6416412"/>
            <a:ext cx="37839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https://frontierpartisans.com/13135/persistent-frontiers/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4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87"/>
    </mc:Choice>
    <mc:Fallback xmlns="">
      <p:transition spd="slow" advTm="37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2574" y="0"/>
            <a:ext cx="11724527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 dirty="0" smtClean="0"/>
          </a:p>
          <a:p>
            <a:r>
              <a:rPr lang="en-US" sz="3600" dirty="0" smtClean="0"/>
              <a:t>1780-1867:</a:t>
            </a:r>
            <a:r>
              <a:rPr lang="en-US" sz="2800" dirty="0" smtClean="0"/>
              <a:t> Russians refer to Denali as </a:t>
            </a:r>
            <a:r>
              <a:rPr lang="en-US" sz="3200" dirty="0" smtClean="0"/>
              <a:t>“</a:t>
            </a:r>
            <a:r>
              <a:rPr lang="en-US" sz="3200" dirty="0" err="1" smtClean="0"/>
              <a:t>Bolshaya</a:t>
            </a:r>
            <a:r>
              <a:rPr lang="en-US" sz="3200" dirty="0" smtClean="0"/>
              <a:t> Gora” </a:t>
            </a:r>
            <a:r>
              <a:rPr lang="en-US" sz="2800" dirty="0" smtClean="0"/>
              <a:t>(“big mountain”)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6391" y="1307689"/>
            <a:ext cx="4685332" cy="53225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665" y="1277785"/>
            <a:ext cx="6219331" cy="51382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5787" y="639633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err="1" smtClean="0"/>
              <a:t>Aus</a:t>
            </a:r>
            <a:r>
              <a:rPr lang="en-US" sz="1200" dirty="0" smtClean="0"/>
              <a:t> </a:t>
            </a:r>
            <a:r>
              <a:rPr lang="en-US" sz="1200" dirty="0"/>
              <a:t>Die </a:t>
            </a:r>
            <a:r>
              <a:rPr lang="en-US" sz="1200" dirty="0" err="1"/>
              <a:t>Pelzmotte</a:t>
            </a:r>
            <a:r>
              <a:rPr lang="en-US" sz="1200" dirty="0"/>
              <a:t>, 4/1968, 12. </a:t>
            </a:r>
            <a:r>
              <a:rPr lang="en-US" sz="1200" dirty="0" err="1"/>
              <a:t>Jahrgang</a:t>
            </a:r>
            <a:r>
              <a:rPr lang="en-US" sz="1200" dirty="0"/>
              <a:t>, </a:t>
            </a:r>
            <a:r>
              <a:rPr lang="en-US" sz="1200" dirty="0" err="1"/>
              <a:t>Rifra-Verlag</a:t>
            </a:r>
            <a:r>
              <a:rPr lang="en-US" sz="1200" dirty="0"/>
              <a:t> </a:t>
            </a:r>
            <a:r>
              <a:rPr lang="en-US" sz="1200" dirty="0" err="1"/>
              <a:t>Murrhardt</a:t>
            </a:r>
            <a:r>
              <a:rPr lang="en-US" sz="1200" dirty="0"/>
              <a:t>, S. 7., Public Domain, https://commons.wikimedia.org/w/index.php?curid=71645320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28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03"/>
    </mc:Choice>
    <mc:Fallback xmlns="">
      <p:transition spd="slow" advTm="39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837" y="195522"/>
            <a:ext cx="5070076" cy="53862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36257" y="96971"/>
            <a:ext cx="509918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Denali National Park includes the </a:t>
            </a:r>
          </a:p>
          <a:p>
            <a:r>
              <a:rPr lang="en-US" sz="3600" b="1" dirty="0" smtClean="0"/>
              <a:t>National Park,</a:t>
            </a:r>
          </a:p>
          <a:p>
            <a:r>
              <a:rPr lang="en-US" sz="3600" dirty="0" smtClean="0"/>
              <a:t>within which is the </a:t>
            </a:r>
          </a:p>
          <a:p>
            <a:r>
              <a:rPr lang="en-US" sz="3600" b="1" dirty="0" smtClean="0"/>
              <a:t>Denali Wilderness </a:t>
            </a:r>
            <a:r>
              <a:rPr lang="en-US" sz="3600" dirty="0" smtClean="0"/>
              <a:t>and the </a:t>
            </a:r>
            <a:r>
              <a:rPr lang="en-US" sz="3600" b="1" dirty="0" smtClean="0"/>
              <a:t>Denali National Preserve</a:t>
            </a:r>
            <a:r>
              <a:rPr lang="en-US" sz="3600" dirty="0" smtClean="0"/>
              <a:t>.</a:t>
            </a:r>
          </a:p>
          <a:p>
            <a:endParaRPr lang="en-US" sz="3600" dirty="0"/>
          </a:p>
          <a:p>
            <a:r>
              <a:rPr lang="en-US" sz="3600" dirty="0" smtClean="0"/>
              <a:t>(Adjacent to the National Park’s southeast corner is Denali State Park.)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10299" y="2820793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837" y="5615743"/>
            <a:ext cx="5115339" cy="11229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37633" y="6146358"/>
            <a:ext cx="2473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 National Park Service</a:t>
            </a:r>
            <a:endParaRPr lang="en-US" dirty="0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75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36"/>
    </mc:Choice>
    <mc:Fallback xmlns="">
      <p:transition spd="slow" advTm="22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4272" y="281714"/>
            <a:ext cx="1101595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1896: </a:t>
            </a:r>
            <a:r>
              <a:rPr lang="en-US" sz="3600" dirty="0"/>
              <a:t>mountain unofficially named Mount McKinley </a:t>
            </a:r>
          </a:p>
          <a:p>
            <a:r>
              <a:rPr lang="en-US" sz="3600" dirty="0"/>
              <a:t>by William Dickey, another  gold prospector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5987" y="1722062"/>
            <a:ext cx="5562300" cy="51925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2775" y="1772156"/>
            <a:ext cx="3803425" cy="350284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5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74"/>
    </mc:Choice>
    <mc:Fallback xmlns="">
      <p:transition spd="slow" advTm="35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331" y="242518"/>
            <a:ext cx="1150020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1917: mountain and park officially named “McKinley” by federal government</a:t>
            </a:r>
          </a:p>
          <a:p>
            <a:endParaRPr lang="en-US" sz="4000" dirty="0"/>
          </a:p>
          <a:p>
            <a:r>
              <a:rPr lang="en-US" sz="4000" dirty="0"/>
              <a:t>1917: Charles Sheldon wants </a:t>
            </a:r>
            <a:r>
              <a:rPr lang="en-US" sz="4000" dirty="0" smtClean="0"/>
              <a:t>both the </a:t>
            </a:r>
            <a:r>
              <a:rPr lang="en-US" sz="4000" dirty="0"/>
              <a:t>mountain and park named “Denali National Park”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9342" y="3412617"/>
            <a:ext cx="4896591" cy="32684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054" y="3467437"/>
            <a:ext cx="4544604" cy="32136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2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00"/>
    </mc:Choice>
    <mc:Fallback xmlns="">
      <p:transition spd="slow" advTm="18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4526" y="0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 smtClean="0"/>
          </a:p>
          <a:p>
            <a:r>
              <a:rPr lang="en-US" sz="3600" dirty="0" smtClean="0"/>
              <a:t>1975: Alaska legislature asks federal </a:t>
            </a:r>
            <a:r>
              <a:rPr lang="en-US" sz="3600" dirty="0"/>
              <a:t>government to </a:t>
            </a:r>
            <a:r>
              <a:rPr lang="en-US" sz="3600" dirty="0" smtClean="0"/>
              <a:t>change name </a:t>
            </a:r>
            <a:r>
              <a:rPr lang="en-US" sz="3600" dirty="0"/>
              <a:t>from Mount McKinley to Denali.</a:t>
            </a:r>
          </a:p>
        </p:txBody>
      </p:sp>
      <p:sp>
        <p:nvSpPr>
          <p:cNvPr id="5" name="Rectangle 4"/>
          <p:cNvSpPr/>
          <p:nvPr/>
        </p:nvSpPr>
        <p:spPr>
          <a:xfrm>
            <a:off x="222607" y="2716970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4000" dirty="0" smtClean="0"/>
          </a:p>
          <a:p>
            <a:r>
              <a:rPr lang="en-US" sz="4000" dirty="0" smtClean="0"/>
              <a:t>1980: Alaska </a:t>
            </a:r>
            <a:r>
              <a:rPr lang="en-US" sz="4000" dirty="0"/>
              <a:t>National Interest Lands Conservation </a:t>
            </a:r>
            <a:r>
              <a:rPr lang="en-US" sz="4000" dirty="0" smtClean="0"/>
              <a:t>Act (ANILCA) changes </a:t>
            </a:r>
            <a:r>
              <a:rPr lang="en-US" sz="4000" dirty="0"/>
              <a:t>the park’s name to Denali National Park and Preserve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5495" y="626663"/>
            <a:ext cx="5282202" cy="35214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8607" y="4439585"/>
            <a:ext cx="5509090" cy="224270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16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88"/>
    </mc:Choice>
    <mc:Fallback xmlns="">
      <p:transition spd="slow" advTm="20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1557" y="1767155"/>
            <a:ext cx="3585681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2015: </a:t>
            </a:r>
            <a:r>
              <a:rPr lang="en-US" sz="3600" dirty="0"/>
              <a:t>President </a:t>
            </a:r>
            <a:r>
              <a:rPr lang="en-US" sz="3600" dirty="0" smtClean="0"/>
              <a:t>Obama restores name “Denali” to Mount McKinley 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239" y="523981"/>
            <a:ext cx="8138517" cy="60360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26267" y="6082302"/>
            <a:ext cx="1179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RMI photo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9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3"/>
    </mc:Choice>
    <mc:Fallback xmlns="">
      <p:transition spd="slow" advTm="9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423" y="893852"/>
            <a:ext cx="6184519" cy="41250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7239" y="3308991"/>
            <a:ext cx="5129803" cy="34198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1423" y="62855"/>
            <a:ext cx="68151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Denali National Park today</a:t>
            </a:r>
            <a:endParaRPr lang="en-US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9746" y="796852"/>
            <a:ext cx="5108984" cy="287380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17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87"/>
    </mc:Choice>
    <mc:Fallback xmlns="">
      <p:transition spd="slow" advTm="42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599" y="215757"/>
            <a:ext cx="7392088" cy="64005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80278" y="636997"/>
            <a:ext cx="3666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Park Headquarters</a:t>
            </a:r>
            <a:endParaRPr lang="en-US" sz="3600" dirty="0"/>
          </a:p>
        </p:txBody>
      </p:sp>
      <p:sp>
        <p:nvSpPr>
          <p:cNvPr id="4" name="Oval 3"/>
          <p:cNvSpPr/>
          <p:nvPr/>
        </p:nvSpPr>
        <p:spPr>
          <a:xfrm>
            <a:off x="6061753" y="1315092"/>
            <a:ext cx="287676" cy="2465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3" idx="1"/>
          </p:cNvCxnSpPr>
          <p:nvPr/>
        </p:nvCxnSpPr>
        <p:spPr>
          <a:xfrm flipH="1">
            <a:off x="6441896" y="960163"/>
            <a:ext cx="1438382" cy="35492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071973" y="3416050"/>
            <a:ext cx="468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2702103" y="1767154"/>
            <a:ext cx="9412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Wonder</a:t>
            </a:r>
          </a:p>
          <a:p>
            <a:r>
              <a:rPr lang="en-US" i="1" dirty="0" smtClean="0"/>
              <a:t>Lake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 rot="19834542">
            <a:off x="4376791" y="2090319"/>
            <a:ext cx="1487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he Park Road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4500081" y="6092574"/>
            <a:ext cx="513708" cy="4518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928689" y="6129083"/>
            <a:ext cx="15713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Talkeetna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5013789" y="-81632"/>
            <a:ext cx="134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Fairbanks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71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17"/>
    </mc:Choice>
    <mc:Fallback xmlns="">
      <p:transition spd="slow" advTm="20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235" y="188121"/>
            <a:ext cx="4727067" cy="64949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36522" y="78319"/>
            <a:ext cx="60778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B0F0"/>
                </a:solidFill>
              </a:rPr>
              <a:t>Denali ranks second in number of visitors only because no cruise ships can go there.</a:t>
            </a:r>
            <a:endParaRPr lang="en-US" sz="4800" dirty="0">
              <a:solidFill>
                <a:srgbClr val="00B0F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1660" y="3147397"/>
            <a:ext cx="5958436" cy="3575062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5057522" y="5122146"/>
            <a:ext cx="2047285" cy="631291"/>
          </a:xfrm>
          <a:custGeom>
            <a:avLst/>
            <a:gdLst>
              <a:gd name="connsiteX0" fmla="*/ 0 w 2047285"/>
              <a:gd name="connsiteY0" fmla="*/ 631291 h 631291"/>
              <a:gd name="connsiteX1" fmla="*/ 1011505 w 2047285"/>
              <a:gd name="connsiteY1" fmla="*/ 112 h 631291"/>
              <a:gd name="connsiteX2" fmla="*/ 2047285 w 2047285"/>
              <a:gd name="connsiteY2" fmla="*/ 590831 h 631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47285" h="631291">
                <a:moveTo>
                  <a:pt x="0" y="631291"/>
                </a:moveTo>
                <a:cubicBezTo>
                  <a:pt x="335145" y="319073"/>
                  <a:pt x="670291" y="6855"/>
                  <a:pt x="1011505" y="112"/>
                </a:cubicBezTo>
                <a:cubicBezTo>
                  <a:pt x="1352719" y="-6631"/>
                  <a:pt x="1700002" y="292100"/>
                  <a:pt x="2047285" y="590831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0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88"/>
    </mc:Choice>
    <mc:Fallback xmlns="">
      <p:transition spd="slow" advTm="50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963" y="1609043"/>
            <a:ext cx="8455885" cy="51242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933" y="817841"/>
            <a:ext cx="119600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Most visitors to Denali ride a bus to Wonder Lake</a:t>
            </a:r>
            <a:endParaRPr lang="en-US" sz="4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2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33"/>
    </mc:Choice>
    <mc:Fallback xmlns="">
      <p:transition spd="slow" advTm="7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812" y="1222839"/>
            <a:ext cx="8205094" cy="54302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4660" y="297951"/>
            <a:ext cx="80679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Some flight-see from Talkeetna.</a:t>
            </a:r>
            <a:endParaRPr lang="en-US" sz="48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48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0"/>
    </mc:Choice>
    <mc:Fallback xmlns="">
      <p:transition spd="slow" advTm="4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237" y="297629"/>
            <a:ext cx="9753600" cy="62007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9047" y="297629"/>
            <a:ext cx="93633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A tiny fraction of visitors to the Park </a:t>
            </a:r>
          </a:p>
          <a:p>
            <a:r>
              <a:rPr lang="en-US" sz="4800" dirty="0" smtClean="0"/>
              <a:t>attempt to climb Denali (n=1114 in 2018)</a:t>
            </a:r>
            <a:endParaRPr lang="en-US" sz="4800" dirty="0"/>
          </a:p>
        </p:txBody>
      </p:sp>
      <p:sp>
        <p:nvSpPr>
          <p:cNvPr id="4" name="Rectangle 3"/>
          <p:cNvSpPr/>
          <p:nvPr/>
        </p:nvSpPr>
        <p:spPr>
          <a:xfrm>
            <a:off x="171237" y="6049179"/>
            <a:ext cx="2306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NPS Photo (M. </a:t>
            </a:r>
            <a:r>
              <a:rPr lang="en-US" dirty="0" err="1"/>
              <a:t>Coady</a:t>
            </a:r>
            <a:r>
              <a:rPr lang="en-US" dirty="0"/>
              <a:t>)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58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60"/>
    </mc:Choice>
    <mc:Fallback xmlns="">
      <p:transition spd="slow" advTm="12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5774" y="69734"/>
            <a:ext cx="1136771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"We have fallen heirs to the most glorious heritage a people ever received, and each one must do his part if we wish to show that the nation is worthy of its good fortune." </a:t>
            </a:r>
            <a:r>
              <a:rPr lang="en-US" dirty="0" smtClean="0"/>
              <a:t> </a:t>
            </a:r>
            <a:r>
              <a:rPr lang="en-US" sz="2400" dirty="0"/>
              <a:t>Theodore Roosevelt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8451" y="1809750"/>
            <a:ext cx="4048125" cy="50482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96000" y="575824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Teddy </a:t>
            </a:r>
            <a:r>
              <a:rPr lang="en-US" dirty="0"/>
              <a:t>Roosevelt and John Muir on Glacier Point, Yosemite Valley, </a:t>
            </a:r>
            <a:r>
              <a:rPr lang="en-US" dirty="0" smtClean="0"/>
              <a:t>California. PHOTOGRAPHER </a:t>
            </a:r>
            <a:r>
              <a:rPr lang="en-US" dirty="0"/>
              <a:t>/ CREDIT: Underwood &amp; </a:t>
            </a:r>
            <a:r>
              <a:rPr lang="en-US" dirty="0" smtClean="0"/>
              <a:t>Underwood, 1906</a:t>
            </a:r>
            <a:endParaRPr lang="en-US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8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64"/>
    </mc:Choice>
    <mc:Fallback xmlns="">
      <p:transition spd="slow" advTm="39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41" y="236797"/>
            <a:ext cx="8957957" cy="61460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96397" y="6334287"/>
            <a:ext cx="60650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http://npmaps.com/wp-content/uploads/denali-panorama.jpg</a:t>
            </a:r>
          </a:p>
        </p:txBody>
      </p:sp>
      <p:sp>
        <p:nvSpPr>
          <p:cNvPr id="4" name="Rectangle 3"/>
          <p:cNvSpPr/>
          <p:nvPr/>
        </p:nvSpPr>
        <p:spPr>
          <a:xfrm>
            <a:off x="662450" y="201729"/>
            <a:ext cx="479663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/>
              <a:t>Climbing History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42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6"/>
    </mc:Choice>
    <mc:Fallback xmlns="">
      <p:transition spd="slow" advTm="5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8498" y="0"/>
            <a:ext cx="707889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First known attempt</a:t>
            </a:r>
          </a:p>
          <a:p>
            <a:endParaRPr lang="en-US" dirty="0"/>
          </a:p>
          <a:p>
            <a:r>
              <a:rPr lang="en-US" sz="3600" dirty="0" smtClean="0"/>
              <a:t>1903</a:t>
            </a:r>
            <a:r>
              <a:rPr lang="en-US" sz="2400" dirty="0" smtClean="0"/>
              <a:t>: Judge James Wickersham with 4 other men and 2 mules attempt the North Peak from Fairbanks.</a:t>
            </a:r>
          </a:p>
          <a:p>
            <a:r>
              <a:rPr lang="en-US" sz="2400" dirty="0" smtClean="0"/>
              <a:t>They are defeated by floods, mosquitoes, and mud.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1780" y="242298"/>
            <a:ext cx="3948379" cy="65088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891" y="2301703"/>
            <a:ext cx="5377927" cy="38554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6697" y="6236414"/>
            <a:ext cx="3969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Wickersham Wall finally climbed in 1963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07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68"/>
    </mc:Choice>
    <mc:Fallback xmlns="">
      <p:transition spd="slow" advTm="32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8225" y="277401"/>
            <a:ext cx="45733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1906: Frederick Cook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5910" y="124681"/>
            <a:ext cx="4559328" cy="58304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443170" y="5955095"/>
            <a:ext cx="3243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(June 10, 1865 – August 5, 1940)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475" y="985287"/>
            <a:ext cx="3562350" cy="50822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8225" y="6256962"/>
            <a:ext cx="5069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“Fake Peak”: Cook’s alleged summit photo on Denali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96074" y="1173926"/>
            <a:ext cx="319526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physician, polar explorer, linguist….</a:t>
            </a:r>
          </a:p>
          <a:p>
            <a:r>
              <a:rPr lang="en-US" sz="2400" dirty="0" smtClean="0"/>
              <a:t>and fake.</a:t>
            </a:r>
          </a:p>
          <a:p>
            <a:endParaRPr lang="en-US" sz="2400" dirty="0"/>
          </a:p>
          <a:p>
            <a:r>
              <a:rPr lang="en-US" sz="2400" dirty="0" smtClean="0"/>
              <a:t>Cook claimed to have reached the North Pole a year prior to Peary and Henson.</a:t>
            </a:r>
          </a:p>
          <a:p>
            <a:r>
              <a:rPr lang="en-US" sz="2400" dirty="0" smtClean="0"/>
              <a:t>He also claimed to have summited Denali in 1906.</a:t>
            </a:r>
          </a:p>
          <a:p>
            <a:r>
              <a:rPr lang="en-US" sz="2400" dirty="0" smtClean="0"/>
              <a:t>Both claims were proven false.</a:t>
            </a:r>
            <a:endParaRPr lang="en-US" sz="2400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62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01"/>
    </mc:Choice>
    <mc:Fallback xmlns="">
      <p:transition spd="slow" advTm="30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565" y="0"/>
            <a:ext cx="11546174" cy="72943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The Sourdough Expedition</a:t>
            </a:r>
          </a:p>
          <a:p>
            <a:r>
              <a:rPr lang="en-US" sz="3200" i="1" dirty="0"/>
              <a:t>Thomas Lloyd, Charles </a:t>
            </a:r>
            <a:r>
              <a:rPr lang="en-US" sz="3200" i="1" dirty="0" err="1"/>
              <a:t>McGonogill</a:t>
            </a:r>
            <a:r>
              <a:rPr lang="en-US" sz="3200" i="1" dirty="0"/>
              <a:t>, William Taylor, Peter Anderson</a:t>
            </a:r>
          </a:p>
          <a:p>
            <a:r>
              <a:rPr lang="en-US" sz="3200" dirty="0" smtClean="0"/>
              <a:t>Left Fairbanks in February 1910 by dogsled.</a:t>
            </a:r>
          </a:p>
          <a:p>
            <a:r>
              <a:rPr lang="en-US" sz="3200" dirty="0" smtClean="0"/>
              <a:t>Ascended Muldrow Glacier.</a:t>
            </a:r>
          </a:p>
          <a:p>
            <a:r>
              <a:rPr lang="en-US" sz="3200" dirty="0" smtClean="0"/>
              <a:t>From there, un-roped, they supposedly climbed the North Peak and </a:t>
            </a:r>
          </a:p>
          <a:p>
            <a:r>
              <a:rPr lang="en-US" sz="3200" dirty="0" smtClean="0"/>
              <a:t>planted a 14-foot spruce pole on top, which Archdeacon Stuck </a:t>
            </a:r>
          </a:p>
          <a:p>
            <a:r>
              <a:rPr lang="en-US" sz="3200" dirty="0"/>
              <a:t>t</a:t>
            </a:r>
            <a:r>
              <a:rPr lang="en-US" sz="3200" dirty="0" smtClean="0"/>
              <a:t>hought he saw in 1913.</a:t>
            </a:r>
          </a:p>
          <a:p>
            <a:endParaRPr lang="en-US" sz="3200" dirty="0"/>
          </a:p>
          <a:p>
            <a:r>
              <a:rPr lang="en-US" sz="3200" dirty="0" smtClean="0"/>
              <a:t>In a recent book, Jon Waterman </a:t>
            </a:r>
          </a:p>
          <a:p>
            <a:r>
              <a:rPr lang="en-US" sz="3200" dirty="0" smtClean="0"/>
              <a:t>casts doubt whether the Sourdoughs</a:t>
            </a:r>
          </a:p>
          <a:p>
            <a:r>
              <a:rPr lang="en-US" sz="3200" dirty="0" smtClean="0"/>
              <a:t> actually reached the summit of </a:t>
            </a:r>
          </a:p>
          <a:p>
            <a:r>
              <a:rPr lang="en-US" sz="3200" dirty="0" smtClean="0"/>
              <a:t>the North Peak.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2932" y="3318553"/>
            <a:ext cx="5494003" cy="335451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41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86"/>
    </mc:Choice>
    <mc:Fallback xmlns="">
      <p:transition spd="slow" advTm="51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6031" y="184936"/>
            <a:ext cx="827069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1912: </a:t>
            </a:r>
          </a:p>
          <a:p>
            <a:r>
              <a:rPr lang="en-US" sz="3600" dirty="0" smtClean="0"/>
              <a:t>Belmore Browne and two others almost reach the summit.</a:t>
            </a:r>
          </a:p>
          <a:p>
            <a:r>
              <a:rPr lang="en-US" sz="3200" dirty="0" smtClean="0"/>
              <a:t>They left from Susitna Station by dog sled in February.</a:t>
            </a:r>
          </a:p>
          <a:p>
            <a:r>
              <a:rPr lang="en-US" sz="3200" dirty="0" smtClean="0"/>
              <a:t>Crossed the Alaska Range.</a:t>
            </a:r>
          </a:p>
          <a:p>
            <a:r>
              <a:rPr lang="en-US" sz="3200" dirty="0" smtClean="0"/>
              <a:t>Begin their ascent of the Muldrow Glacier in late April.</a:t>
            </a:r>
          </a:p>
          <a:p>
            <a:r>
              <a:rPr lang="en-US" sz="3200" dirty="0" smtClean="0"/>
              <a:t>Establish high camp at 16, 615 feet.</a:t>
            </a:r>
          </a:p>
          <a:p>
            <a:r>
              <a:rPr lang="en-US" sz="3200" dirty="0" smtClean="0"/>
              <a:t>Make two summit attempts.</a:t>
            </a:r>
          </a:p>
          <a:p>
            <a:r>
              <a:rPr lang="en-US" sz="3200" dirty="0" smtClean="0"/>
              <a:t>Turned back by high wind.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9816" y="184936"/>
            <a:ext cx="3392184" cy="64727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63119" y="587880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Belmore Browne</a:t>
            </a:r>
          </a:p>
          <a:p>
            <a:r>
              <a:rPr lang="en-US" dirty="0" smtClean="0"/>
              <a:t>1880-1954</a:t>
            </a:r>
            <a:endParaRPr lang="en-US" dirty="0"/>
          </a:p>
          <a:p>
            <a:r>
              <a:rPr lang="en-US" dirty="0" smtClean="0"/>
              <a:t>artist</a:t>
            </a:r>
            <a:r>
              <a:rPr lang="en-US" dirty="0"/>
              <a:t>, explorer, mountaineer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5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16"/>
    </mc:Choice>
    <mc:Fallback xmlns="">
      <p:transition spd="slow" advTm="27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795" y="326374"/>
            <a:ext cx="7975515" cy="60420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484" y="0"/>
            <a:ext cx="413235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Belmore Browne is best known as a painter.</a:t>
            </a:r>
          </a:p>
          <a:p>
            <a:r>
              <a:rPr lang="en-US" sz="3600" dirty="0" smtClean="0"/>
              <a:t>Much of his work was inspired by his wilderness trips to Alaska.</a:t>
            </a:r>
          </a:p>
          <a:p>
            <a:endParaRPr lang="en-US" sz="3600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“The Chief’s Canoe” 1926, oil on canvas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9898" y="3536534"/>
            <a:ext cx="2054831" cy="260612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8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51"/>
    </mc:Choice>
    <mc:Fallback xmlns="">
      <p:transition spd="slow" advTm="13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510" y="71831"/>
            <a:ext cx="4652920" cy="67381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98723" y="267128"/>
            <a:ext cx="669831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Early Denali expeditions required 3-4 months and involved numerous non-mountaineering skills.</a:t>
            </a:r>
            <a:endParaRPr lang="en-US" sz="4400" dirty="0"/>
          </a:p>
        </p:txBody>
      </p:sp>
      <p:sp>
        <p:nvSpPr>
          <p:cNvPr id="4" name="Rectangle 3"/>
          <p:cNvSpPr/>
          <p:nvPr/>
        </p:nvSpPr>
        <p:spPr>
          <a:xfrm>
            <a:off x="5298040" y="525224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BROWNE, Belmore (1880-1954). </a:t>
            </a:r>
            <a:r>
              <a:rPr lang="en-US" u="sng" dirty="0"/>
              <a:t>The Conquest of Mount McKinley: the Story of Three Expeditions through the Alaskan Wilderness to Mount McKinley, North America's Highest and Most Inaccessible Mountain</a:t>
            </a:r>
            <a:r>
              <a:rPr lang="en-US" dirty="0"/>
              <a:t>. New York and London: G. P. Putnam's Sons, 1913.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40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29"/>
    </mc:Choice>
    <mc:Fallback xmlns="">
      <p:transition spd="slow" advTm="39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9249" y="0"/>
            <a:ext cx="11418014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/>
              <a:t>June </a:t>
            </a:r>
            <a:r>
              <a:rPr lang="en-US" sz="4400" b="1" dirty="0"/>
              <a:t>7, </a:t>
            </a:r>
            <a:r>
              <a:rPr lang="en-US" sz="4400" b="1" dirty="0" smtClean="0"/>
              <a:t>1913</a:t>
            </a:r>
            <a:r>
              <a:rPr lang="en-US" sz="3600" dirty="0" smtClean="0"/>
              <a:t>: first ascent of Denali by </a:t>
            </a:r>
          </a:p>
          <a:p>
            <a:r>
              <a:rPr lang="en-US" sz="3600" dirty="0" smtClean="0"/>
              <a:t>Hudson </a:t>
            </a:r>
            <a:r>
              <a:rPr lang="en-US" sz="3600" dirty="0"/>
              <a:t>Stuck, Harry </a:t>
            </a:r>
            <a:r>
              <a:rPr lang="en-US" sz="3600" dirty="0" err="1"/>
              <a:t>Karstens</a:t>
            </a:r>
            <a:r>
              <a:rPr lang="en-US" sz="3600" dirty="0"/>
              <a:t>, Walter Harper, and Robert </a:t>
            </a:r>
            <a:r>
              <a:rPr lang="en-US" sz="3600" dirty="0" smtClean="0"/>
              <a:t>Tatum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248" y="1736333"/>
            <a:ext cx="8182439" cy="487877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65733" y="2258418"/>
            <a:ext cx="321153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The party was led by Hudson </a:t>
            </a:r>
            <a:r>
              <a:rPr lang="en-US" sz="2400" dirty="0" smtClean="0"/>
              <a:t>Struck (not pictured), </a:t>
            </a:r>
            <a:r>
              <a:rPr lang="en-US" sz="2400" dirty="0"/>
              <a:t>Robert </a:t>
            </a:r>
            <a:r>
              <a:rPr lang="en-US" sz="2400" dirty="0" smtClean="0"/>
              <a:t>Tatum (possibly at left), </a:t>
            </a:r>
            <a:r>
              <a:rPr lang="en-US" sz="2400" dirty="0"/>
              <a:t>Walter </a:t>
            </a:r>
            <a:r>
              <a:rPr lang="en-US" sz="2400" dirty="0" smtClean="0"/>
              <a:t>Harper (center), Harry </a:t>
            </a:r>
            <a:r>
              <a:rPr lang="en-US" sz="2400" dirty="0" err="1" smtClean="0"/>
              <a:t>Karstens</a:t>
            </a:r>
            <a:r>
              <a:rPr lang="en-US" sz="2400" dirty="0" smtClean="0"/>
              <a:t> (right), </a:t>
            </a:r>
            <a:r>
              <a:rPr lang="en-US" sz="2400" dirty="0"/>
              <a:t>and two young Native </a:t>
            </a:r>
            <a:r>
              <a:rPr lang="en-US" sz="2400" dirty="0" smtClean="0"/>
              <a:t>Americans, Johnny </a:t>
            </a:r>
            <a:r>
              <a:rPr lang="en-US" sz="2400" dirty="0"/>
              <a:t>and Esaias. 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8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95"/>
    </mc:Choice>
    <mc:Fallback xmlns="">
      <p:transition spd="slow" advTm="28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0480" y="1011251"/>
            <a:ext cx="7293717" cy="48587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3289" y="235760"/>
            <a:ext cx="120687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The expedition left Fairbanks in early April by dogsled.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622" y="971220"/>
            <a:ext cx="2569180" cy="48643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82307" y="5855449"/>
            <a:ext cx="79741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Archdeacon Hudson Stuck: (1865-1920): </a:t>
            </a:r>
          </a:p>
          <a:p>
            <a:r>
              <a:rPr lang="en-US" sz="2400" dirty="0" smtClean="0"/>
              <a:t>British-born missionary, social </a:t>
            </a:r>
            <a:r>
              <a:rPr lang="en-US" sz="2400" dirty="0"/>
              <a:t>reformer, and mountain climber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7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14"/>
    </mc:Choice>
    <mc:Fallback xmlns="">
      <p:transition spd="slow" advTm="37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8020" y="93733"/>
            <a:ext cx="114077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"Anyone who thinks that the climbing of Denali is a picnic is badly mistaken." </a:t>
            </a:r>
            <a:r>
              <a:rPr lang="en-US" sz="3200" dirty="0"/>
              <a:t>-- Hudson Stuck</a:t>
            </a:r>
          </a:p>
        </p:txBody>
      </p:sp>
      <p:sp>
        <p:nvSpPr>
          <p:cNvPr id="3" name="Rectangle 2"/>
          <p:cNvSpPr/>
          <p:nvPr/>
        </p:nvSpPr>
        <p:spPr>
          <a:xfrm>
            <a:off x="678068" y="6321647"/>
            <a:ext cx="93837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17,500' in the Grand Basin between the North and South </a:t>
            </a:r>
            <a:r>
              <a:rPr lang="en-US" dirty="0" smtClean="0"/>
              <a:t>Peaks, 1913.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459" y="1511772"/>
            <a:ext cx="6784370" cy="48417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12408" y="570719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Grand Basin Camp 2</a:t>
            </a:r>
          </a:p>
          <a:p>
            <a:endParaRPr lang="en-US" sz="1200" dirty="0"/>
          </a:p>
          <a:p>
            <a:r>
              <a:rPr lang="en-US" sz="1200" dirty="0"/>
              <a:t>Project Gutenberg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57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25"/>
    </mc:Choice>
    <mc:Fallback xmlns="">
      <p:transition spd="slow" advTm="25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4713" y="131084"/>
            <a:ext cx="4561170" cy="662404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90471" y="5905381"/>
            <a:ext cx="39126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The young Teddy Roosevelt</a:t>
            </a:r>
          </a:p>
          <a:p>
            <a:r>
              <a:rPr lang="en-US" sz="1400" dirty="0" smtClean="0"/>
              <a:t>Photographed </a:t>
            </a:r>
            <a:r>
              <a:rPr lang="en-US" sz="1400" dirty="0"/>
              <a:t>by George Grantham Baine in 1885 in New York City. </a:t>
            </a:r>
            <a:r>
              <a:rPr lang="en-US" sz="1400" dirty="0" smtClean="0"/>
              <a:t>Public Domain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7155" y="365403"/>
            <a:ext cx="6623436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After his mother and first wife died on the same day, in the same house, in 1884, Roosevelt bought a ranch in South Dakota.</a:t>
            </a:r>
          </a:p>
          <a:p>
            <a:endParaRPr lang="en-US" sz="4000" dirty="0" smtClean="0"/>
          </a:p>
          <a:p>
            <a:r>
              <a:rPr lang="en-US" sz="4000" dirty="0" smtClean="0"/>
              <a:t>He </a:t>
            </a:r>
            <a:r>
              <a:rPr lang="en-US" sz="4000" dirty="0"/>
              <a:t>became a lifelong advocate of </a:t>
            </a:r>
            <a:r>
              <a:rPr lang="en-US" sz="4000" dirty="0" smtClean="0"/>
              <a:t>the </a:t>
            </a:r>
            <a:r>
              <a:rPr lang="en-US" sz="4000" dirty="0"/>
              <a:t>"</a:t>
            </a:r>
            <a:r>
              <a:rPr lang="en-US" sz="4000" i="1" dirty="0"/>
              <a:t>strenuous life</a:t>
            </a:r>
            <a:r>
              <a:rPr lang="en-US" sz="4000" dirty="0"/>
              <a:t>."</a:t>
            </a:r>
            <a:endParaRPr lang="en-US" sz="4000" dirty="0" smtClean="0"/>
          </a:p>
          <a:p>
            <a:endParaRPr lang="en-US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1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66"/>
    </mc:Choice>
    <mc:Fallback xmlns="">
      <p:transition spd="slow" advTm="33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7168" y="168426"/>
            <a:ext cx="114367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sz="4000" dirty="0"/>
              <a:t>"Everything is okay when it's 50-below as long as everything is okay</a:t>
            </a:r>
            <a:r>
              <a:rPr lang="en-US" sz="4000" dirty="0" smtClean="0"/>
              <a:t>.“ -- </a:t>
            </a:r>
            <a:r>
              <a:rPr lang="en-US" sz="2000" dirty="0" smtClean="0"/>
              <a:t>Hudson Stuck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9161" y="1569856"/>
            <a:ext cx="3202643" cy="51343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6336" y="1048808"/>
            <a:ext cx="3146733" cy="559879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9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34"/>
    </mc:Choice>
    <mc:Fallback xmlns="">
      <p:transition spd="slow" advTm="14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9079" y="874640"/>
            <a:ext cx="2994839" cy="46220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734679" y="5496674"/>
            <a:ext cx="58065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Walter Harper: </a:t>
            </a:r>
            <a:r>
              <a:rPr lang="en-US" dirty="0" err="1" smtClean="0"/>
              <a:t>Koyukon</a:t>
            </a:r>
            <a:r>
              <a:rPr lang="en-US" dirty="0" smtClean="0"/>
              <a:t> Athabaskan.</a:t>
            </a:r>
          </a:p>
          <a:p>
            <a:r>
              <a:rPr lang="en-US" dirty="0" smtClean="0"/>
              <a:t>Born 1893. The first of the Stuck team to reach the summit. </a:t>
            </a:r>
          </a:p>
          <a:p>
            <a:r>
              <a:rPr lang="en-US" dirty="0" smtClean="0"/>
              <a:t>Died in ship wreck on his way to medical school 1918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4638" y="309353"/>
            <a:ext cx="4993985" cy="52691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085000" y="5635173"/>
            <a:ext cx="46349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Harry </a:t>
            </a:r>
            <a:r>
              <a:rPr lang="en-US" dirty="0" err="1" smtClean="0"/>
              <a:t>Karstens</a:t>
            </a:r>
            <a:endParaRPr lang="en-US" dirty="0" smtClean="0"/>
          </a:p>
          <a:p>
            <a:r>
              <a:rPr lang="en-US" dirty="0" smtClean="0"/>
              <a:t>35 years old when he summited Denali in 1913.</a:t>
            </a:r>
          </a:p>
          <a:p>
            <a:r>
              <a:rPr lang="en-US" dirty="0" smtClean="0"/>
              <a:t>First superintendent of Denali NP</a:t>
            </a: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9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73"/>
    </mc:Choice>
    <mc:Fallback xmlns="">
      <p:transition spd="slow" advTm="39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1490" y="134964"/>
            <a:ext cx="8453869" cy="62769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8085"/>
            <a:ext cx="8144962" cy="4999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017" y="466737"/>
            <a:ext cx="3251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WEST BUTTRESS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24884" y="1827362"/>
            <a:ext cx="345805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1951: First ascent by </a:t>
            </a:r>
          </a:p>
          <a:p>
            <a:r>
              <a:rPr lang="en-US" sz="4000" dirty="0" smtClean="0"/>
              <a:t>Bradford Washburn and party</a:t>
            </a:r>
            <a:endParaRPr lang="en-US" sz="40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5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11"/>
    </mc:Choice>
    <mc:Fallback xmlns="">
      <p:transition spd="slow" advTm="18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2865" y="5463551"/>
            <a:ext cx="99461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/>
              <a:t>Bradford Washburn </a:t>
            </a:r>
            <a:r>
              <a:rPr lang="en-US" sz="3200" dirty="0"/>
              <a:t>(June 7, 1910 – January 10, 2007)</a:t>
            </a:r>
          </a:p>
        </p:txBody>
      </p:sp>
      <p:sp>
        <p:nvSpPr>
          <p:cNvPr id="3" name="Rectangle 2"/>
          <p:cNvSpPr/>
          <p:nvPr/>
        </p:nvSpPr>
        <p:spPr>
          <a:xfrm>
            <a:off x="500008" y="6171437"/>
            <a:ext cx="100926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American explorer, mountaineer, photographer, </a:t>
            </a:r>
            <a:r>
              <a:rPr lang="en-US" sz="2400" dirty="0" smtClean="0"/>
              <a:t>educator, and </a:t>
            </a:r>
            <a:r>
              <a:rPr lang="en-US" sz="2400" dirty="0"/>
              <a:t>cartographer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4365" y="242386"/>
            <a:ext cx="4709400" cy="4759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06957" y="500188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https://www.adventure-journal.com/2013/02/historical-badass-mountaineer-and-photographer-bradford-washburn/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112" y="137505"/>
            <a:ext cx="3982980" cy="50100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7575" y="5163727"/>
            <a:ext cx="41156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©Bradford Washburn, courtesy DecaneasArchive.com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7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58"/>
    </mc:Choice>
    <mc:Fallback xmlns="">
      <p:transition spd="slow" advTm="22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5196" y="254856"/>
            <a:ext cx="3354831" cy="50272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630" y="246764"/>
            <a:ext cx="4702028" cy="58922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70939" y="6198653"/>
            <a:ext cx="3288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Barbara Washburn </a:t>
            </a:r>
            <a:r>
              <a:rPr lang="en-US" dirty="0" smtClean="0"/>
              <a:t>(1914 –2014</a:t>
            </a:r>
            <a:r>
              <a:rPr lang="en-US" dirty="0"/>
              <a:t>) </a:t>
            </a:r>
          </a:p>
        </p:txBody>
      </p:sp>
      <p:sp>
        <p:nvSpPr>
          <p:cNvPr id="6" name="Rectangle 5"/>
          <p:cNvSpPr/>
          <p:nvPr/>
        </p:nvSpPr>
        <p:spPr>
          <a:xfrm>
            <a:off x="291517" y="1010826"/>
            <a:ext cx="3335261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/>
              <a:t>Barbara Washburn:</a:t>
            </a:r>
          </a:p>
          <a:p>
            <a:endParaRPr lang="en-US" sz="4000" dirty="0" smtClean="0"/>
          </a:p>
          <a:p>
            <a:r>
              <a:rPr lang="en-US" sz="4000" dirty="0" smtClean="0"/>
              <a:t>first </a:t>
            </a:r>
            <a:r>
              <a:rPr lang="en-US" sz="4000" dirty="0"/>
              <a:t>woman to climb </a:t>
            </a:r>
            <a:r>
              <a:rPr lang="en-US" sz="4000" dirty="0" smtClean="0"/>
              <a:t>Denali</a:t>
            </a:r>
          </a:p>
          <a:p>
            <a:r>
              <a:rPr lang="en-US" sz="4000" dirty="0" smtClean="0"/>
              <a:t>June </a:t>
            </a:r>
            <a:r>
              <a:rPr lang="en-US" sz="4000" dirty="0"/>
              <a:t>6, 1947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39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57"/>
    </mc:Choice>
    <mc:Fallback xmlns="">
      <p:transition spd="slow" advTm="19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6568" y="205482"/>
            <a:ext cx="7944501" cy="62723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5041" y="634880"/>
            <a:ext cx="389343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/>
              <a:t>Bradford Washburn pioneered use of</a:t>
            </a:r>
          </a:p>
          <a:p>
            <a:r>
              <a:rPr lang="en-US" sz="4000" dirty="0" smtClean="0"/>
              <a:t>large-format cameras from the open doors of aircraft.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4181"/>
            <a:ext cx="7328027" cy="49381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74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73"/>
    </mc:Choice>
    <mc:Fallback xmlns="">
      <p:transition spd="slow" advTm="53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343" y="741044"/>
            <a:ext cx="7578287" cy="54291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1904" y="6257836"/>
            <a:ext cx="6096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https://www.google.com/search?q=first+winter+ascent+of+denali&amp;client=firefox-b-d&amp;source=lnms&amp;tbm=isch&amp;sa=X&amp;ved=0ahUKEwiK-dP3gK3hAhWGTX0KHddZB38Q_AUIDygC&amp;biw=1280&amp;bih=580#imgrc=JdxWq9gkLY6H3M: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0854" y="0"/>
            <a:ext cx="98227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</a:rPr>
              <a:t>First winter ascent: 1967 via the West Buttress</a:t>
            </a:r>
            <a:endParaRPr lang="en-US" sz="4000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1805" y="760651"/>
            <a:ext cx="3463218" cy="591055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8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40"/>
    </mc:Choice>
    <mc:Fallback xmlns="">
      <p:transition spd="slow" advTm="22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2892" y="175583"/>
            <a:ext cx="115338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1979</a:t>
            </a:r>
            <a:br>
              <a:rPr lang="en-US" sz="3600" b="1" dirty="0"/>
            </a:br>
            <a:r>
              <a:rPr lang="en-US" sz="3600" dirty="0"/>
              <a:t>First dog team ascent </a:t>
            </a:r>
            <a:r>
              <a:rPr lang="en-US" sz="3600" dirty="0" smtClean="0"/>
              <a:t>by </a:t>
            </a:r>
            <a:r>
              <a:rPr lang="en-US" sz="3600" dirty="0"/>
              <a:t>Susan Butcher, Joe </a:t>
            </a:r>
            <a:r>
              <a:rPr lang="en-US" sz="3600" dirty="0" err="1"/>
              <a:t>Redington</a:t>
            </a:r>
            <a:r>
              <a:rPr lang="en-US" sz="3600" dirty="0"/>
              <a:t>, Brian </a:t>
            </a:r>
            <a:r>
              <a:rPr lang="en-US" sz="3600" dirty="0" err="1"/>
              <a:t>Okonek</a:t>
            </a:r>
            <a:r>
              <a:rPr lang="en-US" sz="3600" dirty="0"/>
              <a:t>, Ray Genet and Robert Stapleton.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8510" y="2354792"/>
            <a:ext cx="6191720" cy="41979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888" y="2354783"/>
            <a:ext cx="4932002" cy="34340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48991" y="6244037"/>
            <a:ext cx="324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Susan Butcher (1954-2006)</a:t>
            </a: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96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08"/>
    </mc:Choice>
    <mc:Fallback xmlns="">
      <p:transition spd="slow" advTm="10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1774" y="830843"/>
            <a:ext cx="667592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sz="3200" dirty="0" smtClean="0"/>
              <a:t>typical </a:t>
            </a:r>
            <a:r>
              <a:rPr lang="en-US" sz="3200" dirty="0"/>
              <a:t>number of climbers </a:t>
            </a:r>
            <a:r>
              <a:rPr lang="en-US" sz="3200" dirty="0" smtClean="0"/>
              <a:t>attempting </a:t>
            </a:r>
            <a:r>
              <a:rPr lang="en-US" sz="3200" dirty="0"/>
              <a:t>Denali each year is </a:t>
            </a:r>
            <a:r>
              <a:rPr lang="en-US" sz="3200" dirty="0" smtClean="0"/>
              <a:t>1,300. </a:t>
            </a:r>
          </a:p>
          <a:p>
            <a:endParaRPr lang="en-US" sz="3200" dirty="0" smtClean="0"/>
          </a:p>
          <a:p>
            <a:r>
              <a:rPr lang="en-US" sz="3200" dirty="0" smtClean="0"/>
              <a:t>typical number of climbers reaching summit </a:t>
            </a:r>
            <a:r>
              <a:rPr lang="en-US" sz="3200" dirty="0"/>
              <a:t>is </a:t>
            </a:r>
            <a:r>
              <a:rPr lang="en-US" sz="3200" dirty="0" smtClean="0"/>
              <a:t>650</a:t>
            </a:r>
          </a:p>
          <a:p>
            <a:endParaRPr lang="en-US" sz="3200" dirty="0"/>
          </a:p>
          <a:p>
            <a:r>
              <a:rPr lang="en-US" sz="3200" dirty="0" smtClean="0"/>
              <a:t>average success rate of around 50%. </a:t>
            </a:r>
          </a:p>
          <a:p>
            <a:endParaRPr lang="en-US" sz="3200" dirty="0"/>
          </a:p>
          <a:p>
            <a:r>
              <a:rPr lang="en-US" sz="3200" dirty="0" smtClean="0"/>
              <a:t>10-14 rescues every year, </a:t>
            </a:r>
            <a:r>
              <a:rPr lang="en-US" sz="3200" dirty="0"/>
              <a:t>and the mountain averages one fatality a year.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7381" y="0"/>
            <a:ext cx="87436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DENALI MOUNTAINEERING TODAY</a:t>
            </a:r>
            <a:endParaRPr lang="en-US" sz="4800" dirty="0"/>
          </a:p>
        </p:txBody>
      </p:sp>
      <p:sp>
        <p:nvSpPr>
          <p:cNvPr id="4" name="Rectangle 3"/>
          <p:cNvSpPr/>
          <p:nvPr/>
        </p:nvSpPr>
        <p:spPr>
          <a:xfrm>
            <a:off x="2686178" y="6488668"/>
            <a:ext cx="9591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www.thoughtco.com/climbing-facts-about-denali-756089</a:t>
            </a:r>
            <a:r>
              <a:rPr lang="en-US" dirty="0" smtClean="0"/>
              <a:t> (based on NPS statistics)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3297" y="1383739"/>
            <a:ext cx="5066359" cy="379516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91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09"/>
    </mc:Choice>
    <mc:Fallback xmlns="">
      <p:transition spd="slow" advTm="50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0523" y="343324"/>
            <a:ext cx="10053005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u="sng" dirty="0"/>
              <a:t>Summits by </a:t>
            </a:r>
            <a:r>
              <a:rPr lang="en-US" sz="4400" u="sng" dirty="0" smtClean="0"/>
              <a:t>month in 2018</a:t>
            </a:r>
            <a:endParaRPr lang="en-US" sz="4400" u="sng" dirty="0"/>
          </a:p>
          <a:p>
            <a:r>
              <a:rPr lang="en-US" sz="4400" dirty="0" smtClean="0"/>
              <a:t>    </a:t>
            </a:r>
            <a:r>
              <a:rPr lang="en-US" sz="4000" dirty="0"/>
              <a:t>April: 2</a:t>
            </a:r>
          </a:p>
          <a:p>
            <a:r>
              <a:rPr lang="en-US" sz="4000" dirty="0"/>
              <a:t>    May: 106</a:t>
            </a:r>
          </a:p>
          <a:p>
            <a:r>
              <a:rPr lang="en-US" sz="4000" dirty="0"/>
              <a:t>    June: 353</a:t>
            </a:r>
          </a:p>
          <a:p>
            <a:r>
              <a:rPr lang="en-US" sz="4000" dirty="0"/>
              <a:t>    July: 33</a:t>
            </a:r>
          </a:p>
          <a:p>
            <a:r>
              <a:rPr lang="en-US" sz="4400" u="sng" dirty="0" smtClean="0"/>
              <a:t>Busiest </a:t>
            </a:r>
            <a:r>
              <a:rPr lang="en-US" sz="4400" u="sng" dirty="0"/>
              <a:t>summit days</a:t>
            </a:r>
          </a:p>
          <a:p>
            <a:r>
              <a:rPr lang="en-US" sz="4400" dirty="0" smtClean="0"/>
              <a:t>    </a:t>
            </a:r>
            <a:r>
              <a:rPr lang="en-US" sz="4000" dirty="0"/>
              <a:t>June 8: 67 summits</a:t>
            </a:r>
          </a:p>
          <a:p>
            <a:r>
              <a:rPr lang="en-US" sz="4000" dirty="0"/>
              <a:t>    May 28: 47 summits</a:t>
            </a:r>
          </a:p>
          <a:p>
            <a:r>
              <a:rPr lang="en-US" sz="4000" dirty="0"/>
              <a:t>    June 23: 40 summits</a:t>
            </a:r>
          </a:p>
          <a:p>
            <a:r>
              <a:rPr lang="en-US" sz="4000" dirty="0"/>
              <a:t>    June 4: 37 summits</a:t>
            </a:r>
          </a:p>
          <a:p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6654202" y="6375952"/>
            <a:ext cx="5405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https://www.nps.gov/dena/planyourvisit/ams2018.htm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86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22"/>
    </mc:Choice>
    <mc:Fallback xmlns="">
      <p:transition spd="slow" advTm="11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41843" y="152573"/>
            <a:ext cx="705015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/>
              <a:t>During </a:t>
            </a:r>
            <a:r>
              <a:rPr lang="en-US" sz="4400" dirty="0"/>
              <a:t>his presidency </a:t>
            </a:r>
            <a:r>
              <a:rPr lang="en-US" sz="4400" dirty="0" smtClean="0"/>
              <a:t>(1901 </a:t>
            </a:r>
            <a:r>
              <a:rPr lang="en-US" sz="4400" dirty="0"/>
              <a:t>to </a:t>
            </a:r>
            <a:r>
              <a:rPr lang="en-US" sz="4400" dirty="0" smtClean="0"/>
              <a:t>1909), Roosevelt </a:t>
            </a:r>
            <a:r>
              <a:rPr lang="en-US" sz="4400" dirty="0"/>
              <a:t>established 150 national forests, 51 bird reserves, four national game preserves, five national </a:t>
            </a:r>
            <a:r>
              <a:rPr lang="en-US" sz="4400" dirty="0" smtClean="0"/>
              <a:t>parks, </a:t>
            </a:r>
            <a:r>
              <a:rPr lang="en-US" sz="4400" dirty="0"/>
              <a:t>and 18 national </a:t>
            </a:r>
            <a:r>
              <a:rPr lang="en-US" sz="4400" dirty="0" smtClean="0"/>
              <a:t>monuments.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977" y="67418"/>
            <a:ext cx="4785773" cy="66315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52750" y="613528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Theodore Roosevelt dressed in expedition attire. </a:t>
            </a:r>
            <a:r>
              <a:rPr lang="en-US" dirty="0" smtClean="0"/>
              <a:t>ca. 1909 </a:t>
            </a:r>
            <a:r>
              <a:rPr lang="en-US" dirty="0"/>
              <a:t>Public domain photo.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67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15"/>
    </mc:Choice>
    <mc:Fallback xmlns="">
      <p:transition spd="slow" advTm="32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1131" y="1358890"/>
            <a:ext cx="61831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u="sng" dirty="0"/>
              <a:t>Climbers from the USA</a:t>
            </a:r>
            <a:r>
              <a:rPr lang="en-US" sz="3200" dirty="0"/>
              <a:t>: </a:t>
            </a:r>
            <a:r>
              <a:rPr lang="en-US" sz="3200" dirty="0" smtClean="0"/>
              <a:t>63</a:t>
            </a:r>
            <a:r>
              <a:rPr lang="en-US" sz="3200" dirty="0"/>
              <a:t>% of </a:t>
            </a:r>
            <a:r>
              <a:rPr lang="en-US" sz="3200" dirty="0" smtClean="0"/>
              <a:t>total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94209" y="121381"/>
            <a:ext cx="82309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smtClean="0"/>
              <a:t>NPS Denali Climbing Statistics 2018</a:t>
            </a:r>
            <a:endParaRPr lang="en-US" sz="4400" u="sng" dirty="0"/>
          </a:p>
        </p:txBody>
      </p:sp>
      <p:sp>
        <p:nvSpPr>
          <p:cNvPr id="4" name="Rectangle 3"/>
          <p:cNvSpPr/>
          <p:nvPr/>
        </p:nvSpPr>
        <p:spPr>
          <a:xfrm>
            <a:off x="426179" y="2245274"/>
            <a:ext cx="1083793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u="sng" dirty="0"/>
              <a:t>Average trip </a:t>
            </a:r>
            <a:r>
              <a:rPr lang="en-US" sz="3200" u="sng" dirty="0" smtClean="0"/>
              <a:t>length</a:t>
            </a:r>
            <a:r>
              <a:rPr lang="en-US" sz="3200" dirty="0" smtClean="0"/>
              <a:t>: 17 </a:t>
            </a:r>
            <a:r>
              <a:rPr lang="en-US" sz="3200" dirty="0"/>
              <a:t>days; independent teams averaged a day less (16 days), while guided teams averaged a day more (18 days). </a:t>
            </a:r>
            <a:endParaRPr lang="en-US" sz="3200" dirty="0" smtClean="0"/>
          </a:p>
          <a:p>
            <a:endParaRPr lang="en-US" sz="3200" dirty="0" smtClean="0"/>
          </a:p>
          <a:p>
            <a:r>
              <a:rPr lang="en-US" sz="3200" u="sng" dirty="0" smtClean="0"/>
              <a:t>Average age</a:t>
            </a:r>
            <a:r>
              <a:rPr lang="en-US" sz="3200" dirty="0" smtClean="0"/>
              <a:t>: 38</a:t>
            </a:r>
          </a:p>
          <a:p>
            <a:endParaRPr lang="en-US" sz="3200" dirty="0" smtClean="0"/>
          </a:p>
          <a:p>
            <a:r>
              <a:rPr lang="en-US" sz="3200" u="sng" dirty="0" smtClean="0"/>
              <a:t>Women climbers</a:t>
            </a:r>
            <a:r>
              <a:rPr lang="en-US" sz="3200" dirty="0" smtClean="0"/>
              <a:t>: 12% of total</a:t>
            </a:r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6621834" y="6295032"/>
            <a:ext cx="5405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https://www.nps.gov/dena/planyourvisit/ams2018.htm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52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47"/>
    </mc:Choice>
    <mc:Fallback xmlns="">
      <p:transition spd="slow" advTm="34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676" y="-87790"/>
            <a:ext cx="11194922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Quiz time!</a:t>
            </a:r>
          </a:p>
          <a:p>
            <a:pPr marL="342900" indent="-342900">
              <a:buAutoNum type="arabicParenR"/>
            </a:pPr>
            <a:r>
              <a:rPr lang="en-US" sz="2800" dirty="0" smtClean="0"/>
              <a:t>Who was the first woman to climb Denali?  In what year?</a:t>
            </a:r>
          </a:p>
          <a:p>
            <a:pPr marL="342900" indent="-342900">
              <a:buAutoNum type="arabicParenR"/>
            </a:pPr>
            <a:r>
              <a:rPr lang="en-US" sz="2800" dirty="0" smtClean="0"/>
              <a:t>Who led the first ascent of the South Peak of Denali in 1913?</a:t>
            </a:r>
          </a:p>
          <a:p>
            <a:pPr marL="342900" indent="-342900">
              <a:buAutoNum type="arabicParenR"/>
            </a:pPr>
            <a:r>
              <a:rPr lang="en-US" sz="2800" dirty="0" smtClean="0"/>
              <a:t>Why did the Sourdough Expedition haul a 14-foot spruce pole to the top of the North Peak in 1910? </a:t>
            </a:r>
          </a:p>
          <a:p>
            <a:r>
              <a:rPr lang="en-US" sz="2800" i="1" dirty="0" smtClean="0"/>
              <a:t>(HINT: Their expedition started from a saloon in Fairbanks)</a:t>
            </a:r>
          </a:p>
          <a:p>
            <a:endParaRPr lang="en-US" sz="2800" dirty="0" smtClean="0"/>
          </a:p>
          <a:p>
            <a:r>
              <a:rPr lang="en-US" sz="2800" dirty="0" smtClean="0"/>
              <a:t>4) Who was the first superintendent of Denali NP?</a:t>
            </a:r>
          </a:p>
          <a:p>
            <a:r>
              <a:rPr lang="en-US" sz="2800" dirty="0" smtClean="0"/>
              <a:t>5) What US president was instrumental in founding Mount McKinley National Park in 1917?</a:t>
            </a:r>
          </a:p>
          <a:p>
            <a:r>
              <a:rPr lang="en-US" sz="2800" dirty="0" smtClean="0"/>
              <a:t>6) Who was Charles Sheldon, and what was his role in founding the Park?</a:t>
            </a:r>
          </a:p>
          <a:p>
            <a:endParaRPr lang="en-US" sz="2800" dirty="0" smtClean="0"/>
          </a:p>
          <a:p>
            <a:r>
              <a:rPr lang="en-US" sz="2800" dirty="0" smtClean="0"/>
              <a:t>7) Give an example of how the mission of the National Park Service has changed in Denali NP as our </a:t>
            </a:r>
          </a:p>
          <a:p>
            <a:r>
              <a:rPr lang="en-US" sz="2800" dirty="0" smtClean="0"/>
              <a:t>cultural values have shifted. </a:t>
            </a:r>
            <a:r>
              <a:rPr lang="en-US" sz="2800" i="1" dirty="0" smtClean="0"/>
              <a:t>(HINT: Do you hunt big game?)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20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84"/>
    </mc:Choice>
    <mc:Fallback xmlns="">
      <p:transition spd="slow" advTm="50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612" y="660891"/>
            <a:ext cx="2844098" cy="50852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8459" y="2508532"/>
            <a:ext cx="3767604" cy="31773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82159" y="5810081"/>
            <a:ext cx="1549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Harry </a:t>
            </a:r>
            <a:r>
              <a:rPr lang="en-US" dirty="0" err="1" smtClean="0"/>
              <a:t>Karstens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249" y="2500439"/>
            <a:ext cx="3707927" cy="34839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20191" y="6044750"/>
            <a:ext cx="1703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Archdeacon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17062" y="5769621"/>
            <a:ext cx="1520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Walter Harper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18682" y="87505"/>
            <a:ext cx="80947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8) What year was the West Buttress Route first climbed?</a:t>
            </a:r>
          </a:p>
          <a:p>
            <a:r>
              <a:rPr lang="en-US" sz="3600" dirty="0"/>
              <a:t>9) Name 2 artists who were leading climbers on Denali.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31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26"/>
    </mc:Choice>
    <mc:Fallback xmlns="">
      <p:transition spd="slow" advTm="11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478" y="1364162"/>
            <a:ext cx="11559018" cy="41944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0393" y="364142"/>
            <a:ext cx="22028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THE END</a:t>
            </a:r>
            <a:endParaRPr lang="en-US" sz="4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44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14"/>
    </mc:Choice>
    <mc:Fallback>
      <p:transition spd="slow" advTm="25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0946" y="274437"/>
            <a:ext cx="1151879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/>
              <a:t>National Park Service Organic </a:t>
            </a:r>
            <a:r>
              <a:rPr lang="en-US" sz="4800" dirty="0" smtClean="0"/>
              <a:t>Act</a:t>
            </a:r>
          </a:p>
          <a:p>
            <a:endParaRPr lang="en-US" sz="4000" dirty="0" smtClean="0"/>
          </a:p>
          <a:p>
            <a:r>
              <a:rPr lang="en-US" sz="4000" dirty="0" smtClean="0"/>
              <a:t>The federal law that established the US National Park Service in 1916.</a:t>
            </a:r>
          </a:p>
          <a:p>
            <a:r>
              <a:rPr lang="en-US" sz="4000" dirty="0" smtClean="0"/>
              <a:t>Signed into law by Woodrow Wilson.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4467" y="3567646"/>
            <a:ext cx="7276887" cy="303203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20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68"/>
    </mc:Choice>
    <mc:Fallback xmlns="">
      <p:transition spd="slow" advTm="13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6361" y="150543"/>
            <a:ext cx="987287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/>
              <a:t>US National Park Service’s dual mission:</a:t>
            </a:r>
          </a:p>
          <a:p>
            <a:pPr marL="742950" indent="-742950">
              <a:buAutoNum type="arabicParenR"/>
            </a:pPr>
            <a:r>
              <a:rPr lang="en-US" sz="3600" dirty="0" smtClean="0"/>
              <a:t>preserving </a:t>
            </a:r>
            <a:r>
              <a:rPr lang="en-US" sz="3600" dirty="0"/>
              <a:t>the ecological and historical integrity of the places entrusted to its </a:t>
            </a:r>
            <a:r>
              <a:rPr lang="en-US" sz="3600" dirty="0" smtClean="0"/>
              <a:t>management</a:t>
            </a:r>
          </a:p>
          <a:p>
            <a:pPr marL="742950" indent="-742950">
              <a:buAutoNum type="arabicParenR"/>
            </a:pPr>
            <a:endParaRPr lang="en-US" sz="3600" dirty="0" smtClean="0"/>
          </a:p>
          <a:p>
            <a:pPr marL="742950" indent="-742950">
              <a:buAutoNum type="arabicParenR"/>
            </a:pPr>
            <a:r>
              <a:rPr lang="en-US" sz="3600" dirty="0" smtClean="0"/>
              <a:t>making </a:t>
            </a:r>
            <a:r>
              <a:rPr lang="en-US" sz="3600" dirty="0"/>
              <a:t>them available and accessible for public use and enjoyment.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0051" y="3212327"/>
            <a:ext cx="5357394" cy="33912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24889" y="6313336"/>
            <a:ext cx="2465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Yellowstone NP ca. 1960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08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88"/>
    </mc:Choice>
    <mc:Fallback xmlns="">
      <p:transition spd="slow" advTm="21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004" y="1062035"/>
            <a:ext cx="8342781" cy="55653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6004" y="184935"/>
            <a:ext cx="61604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Coming back to Denali NP…..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56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2"/>
    </mc:Choice>
    <mc:Fallback xmlns="">
      <p:transition spd="slow" advTm="4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374" y="4961816"/>
            <a:ext cx="55826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Charles Sheldon (1867-1928), zoologist and </a:t>
            </a:r>
            <a:r>
              <a:rPr lang="en-US" sz="3600" dirty="0" smtClean="0"/>
              <a:t>conservationist 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6981245" y="387052"/>
            <a:ext cx="467536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A self-made </a:t>
            </a:r>
            <a:r>
              <a:rPr lang="en-US" sz="2000" dirty="0"/>
              <a:t>millionaire in the railroad business 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Retired at age 36</a:t>
            </a:r>
          </a:p>
          <a:p>
            <a:endParaRPr lang="en-US" sz="2000" dirty="0"/>
          </a:p>
          <a:p>
            <a:r>
              <a:rPr lang="en-US" sz="2000" dirty="0" smtClean="0"/>
              <a:t>Obsessively interested in the biology and taxonomy of mountain sheep</a:t>
            </a:r>
          </a:p>
          <a:p>
            <a:endParaRPr lang="en-US" sz="2000" dirty="0"/>
          </a:p>
          <a:p>
            <a:r>
              <a:rPr lang="en-US" sz="2000" dirty="0" smtClean="0"/>
              <a:t>Explored extensively in Yukon and Alaska</a:t>
            </a:r>
          </a:p>
          <a:p>
            <a:endParaRPr lang="en-US" sz="2000" dirty="0"/>
          </a:p>
          <a:p>
            <a:r>
              <a:rPr lang="en-US" sz="2000" dirty="0" smtClean="0"/>
              <a:t>Came to the north side of the Alaska Range to study Dall sheep</a:t>
            </a:r>
          </a:p>
          <a:p>
            <a:endParaRPr lang="en-US" sz="2000" dirty="0"/>
          </a:p>
          <a:p>
            <a:r>
              <a:rPr lang="en-US" sz="2000" dirty="0" smtClean="0"/>
              <a:t>Personal friend of Teddy Roosevelt</a:t>
            </a:r>
          </a:p>
          <a:p>
            <a:endParaRPr lang="en-US" sz="2000" dirty="0"/>
          </a:p>
          <a:p>
            <a:r>
              <a:rPr lang="en-US" sz="2000" dirty="0" smtClean="0"/>
              <a:t>To </a:t>
            </a:r>
            <a:r>
              <a:rPr lang="en-US" sz="2000" dirty="0"/>
              <a:t>protect the rich variety of wildlife from extinction by market hunters, Sheldon proposed that the region be made a national park.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750" y="239060"/>
            <a:ext cx="6576200" cy="4649579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 rot="4111316">
            <a:off x="9195370" y="821933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84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93"/>
    </mc:Choice>
    <mc:Fallback xmlns="">
      <p:transition spd="slow" advTm="64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974</TotalTime>
  <Words>1802</Words>
  <Application>Microsoft Office PowerPoint</Application>
  <PresentationFormat>Widescreen</PresentationFormat>
  <Paragraphs>257</Paragraphs>
  <Slides>53</Slides>
  <Notes>4</Notes>
  <HiddenSlides>0</HiddenSlides>
  <MMClips>53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</dc:creator>
  <cp:lastModifiedBy>Dan</cp:lastModifiedBy>
  <cp:revision>88</cp:revision>
  <dcterms:created xsi:type="dcterms:W3CDTF">2019-03-17T21:53:51Z</dcterms:created>
  <dcterms:modified xsi:type="dcterms:W3CDTF">2019-04-06T19:11:46Z</dcterms:modified>
</cp:coreProperties>
</file>